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Arvo" panose="02060603040202090304" pitchFamily="18" charset="77"/>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Georgia" panose="02040502050405020303" pitchFamily="18"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pRRyMv2F/l5lPab4oIFvVz6nn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p:cViewPr varScale="1">
        <p:scale>
          <a:sx n="108" d="100"/>
          <a:sy n="108" d="100"/>
        </p:scale>
        <p:origin x="736" y="184"/>
      </p:cViewPr>
      <p:guideLst/>
    </p:cSldViewPr>
  </p:slideViewPr>
  <p:notesTextViewPr>
    <p:cViewPr>
      <p:scale>
        <a:sx n="1" d="1"/>
        <a:sy n="1" d="1"/>
      </p:scale>
      <p:origin x="0" y="-77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Welcome to Stoa Speech Judge Orientation. Our goals today are to introduce ourselves and to better equip you as a Stoa Speech Judge. </a:t>
            </a:r>
            <a:endParaRPr>
              <a:latin typeface="Times New Roman"/>
              <a:ea typeface="Times New Roman"/>
              <a:cs typeface="Times New Roman"/>
              <a:sym typeface="Times New Roman"/>
            </a:endParaRPr>
          </a:p>
          <a:p>
            <a:pPr marL="0" lvl="0" indent="0" algn="l" rtl="0">
              <a:spcBef>
                <a:spcPts val="50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b="1">
                <a:latin typeface="Times New Roman"/>
                <a:ea typeface="Times New Roman"/>
                <a:cs typeface="Times New Roman"/>
                <a:sym typeface="Times New Roman"/>
              </a:rPr>
              <a:t>In Extemporaneous Speaking</a:t>
            </a: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The competitor gives a speech answering a current event question. </a:t>
            </a:r>
            <a:endParaRPr sz="1100"/>
          </a:p>
          <a:p>
            <a:pPr marL="457200" lvl="0" indent="-304800" algn="l" rtl="0">
              <a:lnSpc>
                <a:spcPct val="115000"/>
              </a:lnSpc>
              <a:spcBef>
                <a:spcPts val="500"/>
              </a:spcBef>
              <a:spcAft>
                <a:spcPts val="0"/>
              </a:spcAft>
              <a:buClr>
                <a:schemeClr val="dk1"/>
              </a:buClr>
              <a:buSzPts val="1200"/>
              <a:buFont typeface="Times New Roman"/>
              <a:buChar char="➢"/>
            </a:pPr>
            <a:r>
              <a:rPr lang="en-US">
                <a:latin typeface="Times New Roman"/>
                <a:ea typeface="Times New Roman"/>
                <a:cs typeface="Times New Roman"/>
                <a:sym typeface="Times New Roman"/>
              </a:rPr>
              <a:t>Prep time for extemp is done BEFORE the student enters the room.</a:t>
            </a:r>
            <a:endParaRPr>
              <a:latin typeface="Times New Roman"/>
              <a:ea typeface="Times New Roman"/>
              <a:cs typeface="Times New Roman"/>
              <a:sym typeface="Times New Roman"/>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Unlike all the other speeches, Extemp speakers have assigned speaking times and speaking order from which they may not deviate. </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Please adhere to the assigned speaking schedule even if there is little time to write on ballots between speakers. You will have time at the end of the round to make additional comments on each student ballot.</a:t>
            </a:r>
            <a:endParaRPr sz="1100"/>
          </a:p>
          <a:p>
            <a:pPr marL="0" lvl="0" indent="0" algn="l" rtl="0">
              <a:lnSpc>
                <a:spcPct val="115000"/>
              </a:lnSpc>
              <a:spcBef>
                <a:spcPts val="0"/>
              </a:spcBef>
              <a:spcAft>
                <a:spcPts val="0"/>
              </a:spcAft>
              <a:buClr>
                <a:schemeClr val="dk1"/>
              </a:buClr>
              <a:buSzPts val="1100"/>
              <a:buFont typeface="Arial"/>
              <a:buNone/>
            </a:pPr>
            <a:r>
              <a:rPr lang="en-US" b="1">
                <a:latin typeface="Times New Roman"/>
                <a:ea typeface="Times New Roman"/>
                <a:cs typeface="Times New Roman"/>
                <a:sym typeface="Times New Roman"/>
              </a:rPr>
              <a:t>In Mars Hill:</a:t>
            </a:r>
            <a:endParaRPr b="1">
              <a:solidFill>
                <a:srgbClr val="FF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The speakers identify common human experiences with the cultural viewpoints from books, movies, etc </a:t>
            </a:r>
            <a:endParaRPr sz="1100"/>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Then, speakers compare and/or contrast those experiences and viewpoints in light of Biblical truth.</a:t>
            </a:r>
            <a:endParaRPr sz="1100"/>
          </a:p>
          <a:p>
            <a:pPr marL="457200" lvl="0" indent="0" algn="l" rtl="0">
              <a:lnSpc>
                <a:spcPct val="115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b="1">
                <a:latin typeface="Times New Roman"/>
                <a:ea typeface="Times New Roman"/>
                <a:cs typeface="Times New Roman"/>
                <a:sym typeface="Times New Roman"/>
              </a:rPr>
              <a:t>In Apologetics:</a:t>
            </a:r>
            <a:endParaRPr>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Speakers give a reasonable defense of Biblical truth.</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Speeches may or may not be evangelistic in nature.</a:t>
            </a:r>
            <a:endParaRPr/>
          </a:p>
          <a:p>
            <a:pPr marL="0" lvl="0" indent="0" algn="l" rtl="0">
              <a:lnSpc>
                <a:spcPct val="115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163636"/>
              </a:lnSpc>
              <a:spcBef>
                <a:spcPts val="0"/>
              </a:spcBef>
              <a:spcAft>
                <a:spcPts val="0"/>
              </a:spcAft>
              <a:buClr>
                <a:schemeClr val="dk1"/>
              </a:buClr>
              <a:buSzPts val="1100"/>
              <a:buFont typeface="Arial"/>
              <a:buNone/>
            </a:pPr>
            <a:r>
              <a:rPr lang="en-US" sz="1100" b="1">
                <a:highlight>
                  <a:srgbClr val="FFFFFF"/>
                </a:highlight>
                <a:latin typeface="Times New Roman"/>
                <a:ea typeface="Times New Roman"/>
                <a:cs typeface="Times New Roman"/>
                <a:sym typeface="Times New Roman"/>
              </a:rPr>
              <a:t>In Impromptu:</a:t>
            </a:r>
            <a:endParaRPr sz="1100" b="1">
              <a:highlight>
                <a:srgbClr val="FFFFFF"/>
              </a:highlight>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a:highlight>
                  <a:srgbClr val="FFFFFF"/>
                </a:highlight>
                <a:latin typeface="Times New Roman"/>
                <a:ea typeface="Times New Roman"/>
                <a:cs typeface="Times New Roman"/>
                <a:sym typeface="Times New Roman"/>
              </a:rPr>
              <a:t>Speakers have two minutes to create a speech on a wide variety of topics. </a:t>
            </a:r>
            <a:endParaRPr>
              <a:highlight>
                <a:srgbClr val="FFFFFF"/>
              </a:highlight>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a:highlight>
                  <a:srgbClr val="FFFFFF"/>
                </a:highlight>
                <a:latin typeface="Times New Roman"/>
                <a:ea typeface="Times New Roman"/>
                <a:cs typeface="Times New Roman"/>
                <a:sym typeface="Times New Roman"/>
              </a:rPr>
              <a:t>They can take notes on a blank piece of paper but may only hold their topic slip while they speak.</a:t>
            </a:r>
            <a:endParaRPr/>
          </a:p>
        </p:txBody>
      </p:sp>
      <p:sp>
        <p:nvSpPr>
          <p:cNvPr id="131" name="Google Shape;1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Apologetics is a reasonable defense of the truthfulness of Christianity.   </a:t>
            </a:r>
            <a:endParaRPr>
              <a:latin typeface="Times New Roman"/>
              <a:ea typeface="Times New Roman"/>
              <a:cs typeface="Times New Roman"/>
              <a:sym typeface="Times New Roman"/>
            </a:endParaRPr>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The goal of Apologetics is to communicate a thoughtful and intellectual analysis of a question of faith or theological truth to others.</a:t>
            </a:r>
            <a:endParaRPr sz="1100"/>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Speeches are targeted to an audience that </a:t>
            </a:r>
            <a:r>
              <a:rPr lang="en-US">
                <a:highlight>
                  <a:srgbClr val="FFFFFF"/>
                </a:highlight>
                <a:latin typeface="Times New Roman"/>
                <a:ea typeface="Times New Roman"/>
                <a:cs typeface="Times New Roman"/>
                <a:sym typeface="Times New Roman"/>
              </a:rPr>
              <a:t>may or may not accept the Bible as truth.</a:t>
            </a:r>
            <a:endParaRPr sz="1100" strike="sngStrike"/>
          </a:p>
          <a:p>
            <a:pPr marL="457200" lvl="0" indent="-304800" algn="l" rtl="0">
              <a:lnSpc>
                <a:spcPct val="115000"/>
              </a:lnSpc>
              <a:spcBef>
                <a:spcPts val="0"/>
              </a:spcBef>
              <a:spcAft>
                <a:spcPts val="0"/>
              </a:spcAft>
              <a:buClr>
                <a:schemeClr val="dk1"/>
              </a:buClr>
              <a:buSzPts val="1200"/>
              <a:buFont typeface="Times New Roman"/>
              <a:buChar char="➢"/>
            </a:pPr>
            <a:r>
              <a:rPr lang="en-US" sz="1150">
                <a:latin typeface="Times New Roman"/>
                <a:ea typeface="Times New Roman"/>
                <a:cs typeface="Times New Roman"/>
                <a:sym typeface="Times New Roman"/>
              </a:rPr>
              <a:t>The presentation should be a thoughtful response to the question/topic and the reason(s) why it is important for theological truth and Christian living. </a:t>
            </a:r>
            <a:endParaRPr sz="110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Noto Sans Symbols"/>
              <a:buChar char="➢"/>
            </a:pPr>
            <a:r>
              <a:rPr lang="en-US" b="1">
                <a:latin typeface="Times New Roman"/>
                <a:ea typeface="Times New Roman"/>
                <a:cs typeface="Times New Roman"/>
                <a:sym typeface="Times New Roman"/>
              </a:rPr>
              <a:t>In Apologetics, content is key.</a:t>
            </a:r>
            <a:r>
              <a:rPr lang="en-US">
                <a:latin typeface="Times New Roman"/>
                <a:ea typeface="Times New Roman"/>
                <a:cs typeface="Times New Roman"/>
                <a:sym typeface="Times New Roman"/>
              </a:rPr>
              <a:t> Please give more weight to the content of these speeches than the presentation style.</a:t>
            </a:r>
            <a:endParaRPr sz="1100"/>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Before considering a ballot for Apologetics, please read through our Stoa Statement of Faith.  If you are able to affirm these statements</a:t>
            </a:r>
            <a:r>
              <a:rPr lang="en-US">
                <a:solidFill>
                  <a:srgbClr val="FF0000"/>
                </a:solidFill>
                <a:latin typeface="Times New Roman"/>
                <a:ea typeface="Times New Roman"/>
                <a:cs typeface="Times New Roman"/>
                <a:sym typeface="Times New Roman"/>
              </a:rPr>
              <a:t>,</a:t>
            </a:r>
            <a:r>
              <a:rPr lang="en-US">
                <a:latin typeface="Times New Roman"/>
                <a:ea typeface="Times New Roman"/>
                <a:cs typeface="Times New Roman"/>
                <a:sym typeface="Times New Roman"/>
              </a:rPr>
              <a:t> then please feel free to request an Apologetics ballot from our ballot administration. If you are unable to affirm these statements, we request that you consider judging one of our other speech event categories. A copy will be available at the end of the slides.</a:t>
            </a:r>
            <a:endParaRPr/>
          </a:p>
        </p:txBody>
      </p:sp>
      <p:sp>
        <p:nvSpPr>
          <p:cNvPr id="136" name="Google Shape;1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Stoa offers Wildcard events that run for two year terms.  </a:t>
            </a:r>
            <a:endParaRPr>
              <a:latin typeface="Times New Roman"/>
              <a:ea typeface="Times New Roman"/>
              <a:cs typeface="Times New Roman"/>
              <a:sym typeface="Times New Roman"/>
            </a:endParaRPr>
          </a:p>
          <a:p>
            <a:pPr marL="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Our Wildcard event is Interp in a Box.</a:t>
            </a:r>
            <a:endParaRPr>
              <a:latin typeface="Times New Roman"/>
              <a:ea typeface="Times New Roman"/>
              <a:cs typeface="Times New Roman"/>
              <a:sym typeface="Times New Roman"/>
            </a:endParaRPr>
          </a:p>
          <a:p>
            <a:pPr marL="457200" lvl="0" indent="-304800" algn="l" rtl="0">
              <a:lnSpc>
                <a:spcPct val="115000"/>
              </a:lnSpc>
              <a:spcBef>
                <a:spcPts val="500"/>
              </a:spcBef>
              <a:spcAft>
                <a:spcPts val="0"/>
              </a:spcAft>
              <a:buClr>
                <a:schemeClr val="dk1"/>
              </a:buClr>
              <a:buSzPts val="1200"/>
              <a:buFont typeface="Times New Roman"/>
              <a:buChar char="➢"/>
            </a:pPr>
            <a:r>
              <a:rPr lang="en-US">
                <a:latin typeface="Times New Roman"/>
                <a:ea typeface="Times New Roman"/>
                <a:cs typeface="Times New Roman"/>
                <a:sym typeface="Times New Roman"/>
              </a:rPr>
              <a:t> </a:t>
            </a:r>
            <a:r>
              <a:rPr lang="en-US">
                <a:highlight>
                  <a:srgbClr val="FFFFFF"/>
                </a:highlight>
                <a:latin typeface="Times New Roman"/>
                <a:ea typeface="Times New Roman"/>
                <a:cs typeface="Times New Roman"/>
                <a:sym typeface="Times New Roman"/>
              </a:rPr>
              <a:t>This interpretative piece will bring to life a piece of literature through props, voice, movement, and facial expression.</a:t>
            </a:r>
            <a:endParaRPr>
              <a:latin typeface="Times New Roman"/>
              <a:ea typeface="Times New Roman"/>
              <a:cs typeface="Times New Roman"/>
              <a:sym typeface="Times New Roman"/>
            </a:endParaRPr>
          </a:p>
          <a:p>
            <a:pPr marL="457200" lvl="0" indent="-304800" algn="l" rtl="0">
              <a:lnSpc>
                <a:spcPct val="150000"/>
              </a:lnSpc>
              <a:spcBef>
                <a:spcPts val="500"/>
              </a:spcBef>
              <a:spcAft>
                <a:spcPts val="0"/>
              </a:spcAft>
              <a:buClr>
                <a:schemeClr val="dk1"/>
              </a:buClr>
              <a:buSzPts val="1200"/>
              <a:buFont typeface="Times New Roman"/>
              <a:buChar char="➢"/>
            </a:pPr>
            <a:r>
              <a:rPr lang="en-US" sz="1100">
                <a:latin typeface="Times New Roman"/>
                <a:ea typeface="Times New Roman"/>
                <a:cs typeface="Times New Roman"/>
                <a:sym typeface="Times New Roman"/>
              </a:rPr>
              <a:t> </a:t>
            </a:r>
            <a:r>
              <a:rPr lang="en-US">
                <a:highlight>
                  <a:srgbClr val="FFFFFF"/>
                </a:highlight>
                <a:latin typeface="Times New Roman"/>
                <a:ea typeface="Times New Roman"/>
                <a:cs typeface="Times New Roman"/>
                <a:sym typeface="Times New Roman"/>
              </a:rPr>
              <a:t>All props must fit inside a lidded box.</a:t>
            </a:r>
            <a:endParaRPr/>
          </a:p>
        </p:txBody>
      </p:sp>
      <p:sp>
        <p:nvSpPr>
          <p:cNvPr id="142" name="Google Shape;14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500"/>
              </a:spcAft>
              <a:buClr>
                <a:schemeClr val="dk1"/>
              </a:buClr>
              <a:buSzPts val="1100"/>
              <a:buFont typeface="Arial"/>
              <a:buNone/>
            </a:pPr>
            <a:r>
              <a:rPr lang="en-US">
                <a:latin typeface="Times New Roman"/>
                <a:ea typeface="Times New Roman"/>
                <a:cs typeface="Times New Roman"/>
                <a:sym typeface="Times New Roman"/>
              </a:rPr>
              <a:t> (slide to pause and ask for questions) Any questions regarding the events or where to find the event rules?</a:t>
            </a:r>
            <a:endParaRPr/>
          </a:p>
        </p:txBody>
      </p:sp>
      <p:sp>
        <p:nvSpPr>
          <p:cNvPr id="150" name="Google Shape;1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Judges will be given two types of ballots. </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Please check all names on your Tabulation ballot for possible conflicts.  </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At each tournament, you may judge a speech event only once unless otherwise instructed by tournament leadership. You are allowed to judge a competitor in multiple events.</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Each of the two ballots has a different purpose.  </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The Student Ballot is to evaluate and to educate each individual. The speaker receives this ballot at the end of the tournament.</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The Tabulation Ballot simply shows how you ranked the speakers in the room from first to last.  The speakers do not see this ballot.</a:t>
            </a:r>
            <a:endParaRPr sz="1100"/>
          </a:p>
          <a:p>
            <a:pPr marL="0" lvl="0" indent="0" algn="l" rtl="0">
              <a:spcBef>
                <a:spcPts val="500"/>
              </a:spcBef>
              <a:spcAft>
                <a:spcPts val="0"/>
              </a:spcAft>
              <a:buNone/>
            </a:pPr>
            <a:endParaRPr/>
          </a:p>
        </p:txBody>
      </p:sp>
      <p:sp>
        <p:nvSpPr>
          <p:cNvPr id="155" name="Google Shape;1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When filling out the Student Ballot, please use black or blue ink.  </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Copy the speaker name, room number, and tournament round from the Tabulation Ballot. And, of course, fill in your own name as the Judge.</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There is a line here to jot down the topic or selection.</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Duration is the length of speech. This time will be shared from the official timepiece at the end of each presentation. The Head Judge will manage the timepiece in your room. All judges record the official time.</a:t>
            </a:r>
            <a:endParaRPr sz="1100"/>
          </a:p>
          <a:p>
            <a:pPr marL="457200" lvl="0" indent="-298450" algn="l" rtl="0">
              <a:lnSpc>
                <a:spcPct val="115000"/>
              </a:lnSpc>
              <a:spcBef>
                <a:spcPts val="500"/>
              </a:spcBef>
              <a:spcAft>
                <a:spcPts val="500"/>
              </a:spcAft>
              <a:buClr>
                <a:schemeClr val="dk1"/>
              </a:buClr>
              <a:buSzPts val="1100"/>
              <a:buFont typeface="Noto Sans Symbols"/>
              <a:buChar char="➢"/>
            </a:pPr>
            <a:r>
              <a:rPr lang="en-US">
                <a:latin typeface="Times New Roman"/>
                <a:ea typeface="Times New Roman"/>
                <a:cs typeface="Times New Roman"/>
                <a:sym typeface="Times New Roman"/>
              </a:rPr>
              <a:t>Each event will note the maximum time limit, and there are no minimum time limits.</a:t>
            </a:r>
            <a:endParaRPr/>
          </a:p>
        </p:txBody>
      </p:sp>
      <p:sp>
        <p:nvSpPr>
          <p:cNvPr id="160" name="Google Shape;1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Notice the specific box designated to highlight unique criteria for different speech events such as the Platform events, the individual Interp events, and the Limited Prep events.</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Once you have seen a presentation, evaluate the speech objectively using the ballot criteria.  </a:t>
            </a:r>
            <a:endParaRPr sz="1100"/>
          </a:p>
          <a:p>
            <a:pPr marL="0" lvl="0" indent="0" algn="l" rtl="0">
              <a:spcBef>
                <a:spcPts val="500"/>
              </a:spcBef>
              <a:spcAft>
                <a:spcPts val="0"/>
              </a:spcAft>
              <a:buNone/>
            </a:pPr>
            <a:endParaRPr/>
          </a:p>
        </p:txBody>
      </p:sp>
      <p:sp>
        <p:nvSpPr>
          <p:cNvPr id="165" name="Google Shape;1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Please rate the student’s performance on their ballot using the criterion in the "Evaluate scale" column. </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The 1-to-5 scale indicates how the competitor measured up to your expectations. The numbers are not used by the tournament to determine points or rank. </a:t>
            </a:r>
            <a:endParaRPr sz="1100"/>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Please note any penalties in this section and see staff at Ballot Return for help with reranking. </a:t>
            </a:r>
            <a:endParaRPr/>
          </a:p>
          <a:p>
            <a:pPr marL="457200" lvl="0" indent="-304800" algn="l" rtl="0">
              <a:lnSpc>
                <a:spcPct val="115000"/>
              </a:lnSpc>
              <a:spcBef>
                <a:spcPts val="500"/>
              </a:spcBef>
              <a:spcAft>
                <a:spcPts val="0"/>
              </a:spcAft>
              <a:buClr>
                <a:schemeClr val="dk1"/>
              </a:buClr>
              <a:buSzPts val="1200"/>
              <a:buFont typeface="Times New Roman"/>
              <a:buChar char="➢"/>
            </a:pPr>
            <a:r>
              <a:rPr lang="en-US">
                <a:latin typeface="Times New Roman"/>
                <a:ea typeface="Times New Roman"/>
                <a:cs typeface="Times New Roman"/>
                <a:sym typeface="Times New Roman"/>
              </a:rPr>
              <a:t>The Head Judge will confirm penalties with the other judges at the conclusion of the round.</a:t>
            </a:r>
            <a:endParaRPr>
              <a:latin typeface="Times New Roman"/>
              <a:ea typeface="Times New Roman"/>
              <a:cs typeface="Times New Roman"/>
              <a:sym typeface="Times New Roman"/>
            </a:endParaRPr>
          </a:p>
          <a:p>
            <a:pPr marL="0" lvl="0" indent="0" algn="l" rtl="0">
              <a:spcBef>
                <a:spcPts val="500"/>
              </a:spcBef>
              <a:spcAft>
                <a:spcPts val="0"/>
              </a:spcAft>
              <a:buNone/>
            </a:pPr>
            <a:endParaRPr/>
          </a:p>
        </p:txBody>
      </p:sp>
      <p:sp>
        <p:nvSpPr>
          <p:cNvPr id="170" name="Google Shape;1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14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Use the "Comments section" to report what you saw in each presentation. </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This is where you can educate the student with feedback on </a:t>
            </a:r>
            <a:endParaRPr/>
          </a:p>
          <a:p>
            <a:pPr marL="914400" lvl="1" indent="-304800" algn="l" rtl="0">
              <a:lnSpc>
                <a:spcPct val="115000"/>
              </a:lnSpc>
              <a:spcBef>
                <a:spcPts val="0"/>
              </a:spcBef>
              <a:spcAft>
                <a:spcPts val="0"/>
              </a:spcAft>
              <a:buClr>
                <a:schemeClr val="dk1"/>
              </a:buClr>
              <a:buSzPts val="1200"/>
              <a:buFont typeface="Courier New"/>
              <a:buChar char="o"/>
            </a:pPr>
            <a:r>
              <a:rPr lang="en-US">
                <a:latin typeface="Times New Roman"/>
                <a:ea typeface="Times New Roman"/>
                <a:cs typeface="Times New Roman"/>
                <a:sym typeface="Times New Roman"/>
              </a:rPr>
              <a:t>what worked and </a:t>
            </a:r>
            <a:endParaRPr/>
          </a:p>
          <a:p>
            <a:pPr marL="914400" lvl="1" indent="-304800" algn="l" rtl="0">
              <a:lnSpc>
                <a:spcPct val="115000"/>
              </a:lnSpc>
              <a:spcBef>
                <a:spcPts val="0"/>
              </a:spcBef>
              <a:spcAft>
                <a:spcPts val="0"/>
              </a:spcAft>
              <a:buClr>
                <a:schemeClr val="dk1"/>
              </a:buClr>
              <a:buSzPts val="1200"/>
              <a:buFont typeface="Courier New"/>
              <a:buChar char="o"/>
            </a:pPr>
            <a:r>
              <a:rPr lang="en-US">
                <a:latin typeface="Times New Roman"/>
                <a:ea typeface="Times New Roman"/>
                <a:cs typeface="Times New Roman"/>
                <a:sym typeface="Times New Roman"/>
              </a:rPr>
              <a:t>what didn’t work well for you.</a:t>
            </a:r>
            <a:endParaRPr/>
          </a:p>
          <a:p>
            <a:pPr marL="457200" lvl="0" indent="-304800" algn="l" rtl="0">
              <a:lnSpc>
                <a:spcPct val="115000"/>
              </a:lnSpc>
              <a:spcBef>
                <a:spcPts val="0"/>
              </a:spcBef>
              <a:spcAft>
                <a:spcPts val="1400"/>
              </a:spcAft>
              <a:buClr>
                <a:schemeClr val="dk1"/>
              </a:buClr>
              <a:buSzPts val="1200"/>
              <a:buFont typeface="Noto Sans Symbols"/>
              <a:buChar char="➢"/>
            </a:pPr>
            <a:r>
              <a:rPr lang="en-US">
                <a:latin typeface="Times New Roman"/>
                <a:ea typeface="Times New Roman"/>
                <a:cs typeface="Times New Roman"/>
                <a:sym typeface="Times New Roman"/>
              </a:rPr>
              <a:t>To give time for notes, judges are allowed 2 minutes between speakers for platforms and interpretive events. Limited preparation events must use the next student’s prep time for comments. In Extemporaneous Speaking, the competitors have assigned speaking times and a pre-established order from which they may not deviate. Judges may use any available time between speakers to fill out ballots. Jot down initial feedback. You have plenty of time in the judge’s room later to finish your ballot comments and evaluation.</a:t>
            </a:r>
            <a:endParaRPr/>
          </a:p>
        </p:txBody>
      </p:sp>
      <p:sp>
        <p:nvSpPr>
          <p:cNvPr id="175" name="Google Shape;1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The ordering of all the speakers can often be a challenge for judges. It can be so hard to decide first place when everyone seems so good! </a:t>
            </a:r>
            <a:endParaRPr>
              <a:latin typeface="Times New Roman"/>
              <a:ea typeface="Times New Roman"/>
              <a:cs typeface="Times New Roman"/>
              <a:sym typeface="Times New Roman"/>
            </a:endParaRPr>
          </a:p>
          <a:p>
            <a:pPr marL="457200" lvl="0" indent="-304800" algn="l" rtl="0">
              <a:lnSpc>
                <a:spcPct val="115000"/>
              </a:lnSpc>
              <a:spcBef>
                <a:spcPts val="14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To make this job relatively easy, we suggest stacking ballots to order speakers. </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Please stack the ballots assuming there are no penalties, even if there are penalties.</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Here is how it is done: Mark Twain is going to come into your room, and he gives a stellar presentation! He's got to be first! Actually, he really is, since he is the only competitor you have seen. So Mark's ballot gets placed first in your stack.</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The second speaker is Ben Franklin. Wow, he's excellent, too! But he's not quite as exceptional as Mark, so he slides into second place.  I'm sure you see where this is going.</a:t>
            </a:r>
            <a:endParaRPr/>
          </a:p>
          <a:p>
            <a:pPr marL="495300" lvl="0" indent="-304800" algn="l" rtl="0">
              <a:lnSpc>
                <a:spcPct val="115000"/>
              </a:lnSpc>
              <a:spcBef>
                <a:spcPts val="0"/>
              </a:spcBef>
              <a:spcAft>
                <a:spcPts val="1400"/>
              </a:spcAft>
              <a:buClr>
                <a:schemeClr val="dk1"/>
              </a:buClr>
              <a:buSzPts val="1200"/>
              <a:buFont typeface="Noto Sans Symbols"/>
              <a:buChar char="➢"/>
            </a:pPr>
            <a:r>
              <a:rPr lang="en-US">
                <a:latin typeface="Times New Roman"/>
                <a:ea typeface="Times New Roman"/>
                <a:cs typeface="Times New Roman"/>
                <a:sym typeface="Times New Roman"/>
              </a:rPr>
              <a:t>Third, Marie Curie comes into the room. She's also not quite as compelling as Mark, but she did communicate a little better than Ben, so she slides into second place, moving Ben down to third position. This method is helpful in establishing your speaker rankings. Just be sure not to drop your papers!!</a:t>
            </a:r>
            <a:endParaRPr/>
          </a:p>
        </p:txBody>
      </p:sp>
      <p:sp>
        <p:nvSpPr>
          <p:cNvPr id="180" name="Google Shape;18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Stoa trains Christian, home schooled youth in speech and debate, in order to better communicate a biblical worldview. Stoa offers approx 100 tournaments around the country throughout each competitive season.</a:t>
            </a:r>
            <a:endParaRPr>
              <a:latin typeface="Times New Roman"/>
              <a:ea typeface="Times New Roman"/>
              <a:cs typeface="Times New Roman"/>
              <a:sym typeface="Times New Roman"/>
            </a:endParaRPr>
          </a:p>
          <a:p>
            <a:pPr marL="0" lvl="0" indent="0" algn="l" rtl="0">
              <a:spcBef>
                <a:spcPts val="50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953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After you have heard all the speakers, confirm any penalties with the Head Judge. We will explain the various penalties on the next two slides.</a:t>
            </a:r>
            <a:endParaRPr/>
          </a:p>
          <a:p>
            <a:pPr marL="495300" lvl="0" indent="-304800" algn="l" rtl="0">
              <a:lnSpc>
                <a:spcPct val="115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Please return immediately to the Judge Hospitality area to finish your comments and complete your ballots.  </a:t>
            </a:r>
            <a:endParaRPr>
              <a:latin typeface="Times New Roman"/>
              <a:ea typeface="Times New Roman"/>
              <a:cs typeface="Times New Roman"/>
              <a:sym typeface="Times New Roman"/>
            </a:endParaRPr>
          </a:p>
          <a:p>
            <a:pPr marL="4953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If you have questions</a:t>
            </a:r>
            <a:r>
              <a:rPr lang="en-US">
                <a:solidFill>
                  <a:srgbClr val="FF0000"/>
                </a:solidFill>
                <a:latin typeface="Times New Roman"/>
                <a:ea typeface="Times New Roman"/>
                <a:cs typeface="Times New Roman"/>
                <a:sym typeface="Times New Roman"/>
              </a:rPr>
              <a:t>,</a:t>
            </a:r>
            <a:r>
              <a:rPr lang="en-US">
                <a:latin typeface="Times New Roman"/>
                <a:ea typeface="Times New Roman"/>
                <a:cs typeface="Times New Roman"/>
                <a:sym typeface="Times New Roman"/>
              </a:rPr>
              <a:t> see one of the Judge Orientation staff. </a:t>
            </a:r>
            <a:endParaRPr b="1">
              <a:solidFill>
                <a:srgbClr val="4A86E8"/>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85" name="Google Shape;1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95300" lvl="0" indent="-304800" algn="l" rtl="0">
              <a:lnSpc>
                <a:spcPct val="115000"/>
              </a:lnSpc>
              <a:spcBef>
                <a:spcPts val="14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Review all of the criteria, making sure you are satisfied with how you have stacked your ballots. Now you are ready to complete your Tabulation Ballot.</a:t>
            </a:r>
            <a:endParaRPr/>
          </a:p>
          <a:p>
            <a:pPr marL="495300" lvl="0" indent="-304800" algn="l" rtl="0">
              <a:lnSpc>
                <a:spcPct val="115000"/>
              </a:lnSpc>
              <a:spcBef>
                <a:spcPts val="1400"/>
              </a:spcBef>
              <a:spcAft>
                <a:spcPts val="0"/>
              </a:spcAft>
              <a:buClr>
                <a:schemeClr val="dk1"/>
              </a:buClr>
              <a:buSzPts val="1200"/>
              <a:buFont typeface="Times New Roman"/>
              <a:buChar char="➢"/>
            </a:pPr>
            <a:r>
              <a:rPr lang="en-US">
                <a:latin typeface="Times New Roman"/>
                <a:ea typeface="Times New Roman"/>
                <a:cs typeface="Times New Roman"/>
                <a:sym typeface="Times New Roman"/>
              </a:rPr>
              <a:t>Use the Original Rank column to record your speaker order.</a:t>
            </a:r>
            <a:endParaRPr>
              <a:latin typeface="Times New Roman"/>
              <a:ea typeface="Times New Roman"/>
              <a:cs typeface="Times New Roman"/>
              <a:sym typeface="Times New Roman"/>
            </a:endParaRPr>
          </a:p>
          <a:p>
            <a:pPr marL="495300" lvl="0" indent="-304800" algn="l" rtl="0">
              <a:lnSpc>
                <a:spcPct val="115000"/>
              </a:lnSpc>
              <a:spcBef>
                <a:spcPts val="1400"/>
              </a:spcBef>
              <a:spcAft>
                <a:spcPts val="0"/>
              </a:spcAft>
              <a:buClr>
                <a:schemeClr val="dk1"/>
              </a:buClr>
              <a:buSzPts val="1200"/>
              <a:buFont typeface="Times New Roman"/>
              <a:buChar char="➢"/>
            </a:pPr>
            <a:r>
              <a:rPr lang="en-US">
                <a:latin typeface="Times New Roman"/>
                <a:ea typeface="Times New Roman"/>
                <a:cs typeface="Times New Roman"/>
                <a:sym typeface="Times New Roman"/>
              </a:rPr>
              <a:t>Number speakers first to last.</a:t>
            </a:r>
            <a:endParaRPr>
              <a:latin typeface="Times New Roman"/>
              <a:ea typeface="Times New Roman"/>
              <a:cs typeface="Times New Roman"/>
              <a:sym typeface="Times New Roman"/>
            </a:endParaRPr>
          </a:p>
          <a:p>
            <a:pPr marL="4953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Remember, there can be no ties.</a:t>
            </a:r>
            <a:endParaRPr/>
          </a:p>
          <a:p>
            <a:pPr marL="0" lvl="0" indent="0" algn="l" rtl="0">
              <a:spcBef>
                <a:spcPts val="1400"/>
              </a:spcBef>
              <a:spcAft>
                <a:spcPts val="0"/>
              </a:spcAft>
              <a:buNone/>
            </a:pPr>
            <a:endParaRPr/>
          </a:p>
        </p:txBody>
      </p:sp>
      <p:sp>
        <p:nvSpPr>
          <p:cNvPr id="190" name="Google Shape;1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If there are no penalties, just carry the numbers from the Original Rank forward to the Final Rank column.</a:t>
            </a:r>
            <a:endParaRPr sz="1100"/>
          </a:p>
          <a:p>
            <a:pPr marL="457200" lvl="0" indent="-304800" algn="l" rtl="0">
              <a:lnSpc>
                <a:spcPct val="115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A penalty must be applied if:</a:t>
            </a:r>
            <a:endParaRPr sz="1100">
              <a:latin typeface="Times New Roman"/>
              <a:ea typeface="Times New Roman"/>
              <a:cs typeface="Times New Roman"/>
              <a:sym typeface="Times New Roman"/>
            </a:endParaRPr>
          </a:p>
          <a:p>
            <a:pPr marL="914400" lvl="1" indent="-298450" algn="l" rtl="0">
              <a:lnSpc>
                <a:spcPct val="115000"/>
              </a:lnSpc>
              <a:spcBef>
                <a:spcPts val="0"/>
              </a:spcBef>
              <a:spcAft>
                <a:spcPts val="0"/>
              </a:spcAft>
              <a:buClr>
                <a:schemeClr val="dk1"/>
              </a:buClr>
              <a:buSzPts val="1100"/>
              <a:buFont typeface="Times New Roman"/>
              <a:buChar char="o"/>
            </a:pPr>
            <a:r>
              <a:rPr lang="en-US">
                <a:latin typeface="Times New Roman"/>
                <a:ea typeface="Times New Roman"/>
                <a:cs typeface="Times New Roman"/>
                <a:sym typeface="Times New Roman"/>
              </a:rPr>
              <a:t> The competitor goes 15 seconds or more overtime.</a:t>
            </a:r>
            <a:endParaRPr sz="1100">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o"/>
            </a:pPr>
            <a:r>
              <a:rPr lang="en-US">
                <a:latin typeface="Times New Roman"/>
                <a:ea typeface="Times New Roman"/>
                <a:cs typeface="Times New Roman"/>
                <a:sym typeface="Times New Roman"/>
              </a:rPr>
              <a:t>The competitor uses a script for Platforms or Interpretations</a:t>
            </a:r>
            <a:endParaRPr>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o"/>
            </a:pPr>
            <a:r>
              <a:rPr lang="en-US">
                <a:latin typeface="Times New Roman"/>
                <a:ea typeface="Times New Roman"/>
                <a:cs typeface="Times New Roman"/>
                <a:sym typeface="Times New Roman"/>
              </a:rPr>
              <a:t>The competitor fails to state author and/or title for Interpretations</a:t>
            </a:r>
            <a:endParaRPr>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If there is a penalty</a:t>
            </a:r>
            <a:endParaRPr>
              <a:latin typeface="Times New Roman"/>
              <a:ea typeface="Times New Roman"/>
              <a:cs typeface="Times New Roman"/>
              <a:sym typeface="Times New Roman"/>
            </a:endParaRPr>
          </a:p>
          <a:p>
            <a:pPr marL="914400" lvl="1" indent="-298450" algn="l" rtl="0">
              <a:lnSpc>
                <a:spcPct val="115000"/>
              </a:lnSpc>
              <a:spcBef>
                <a:spcPts val="0"/>
              </a:spcBef>
              <a:spcAft>
                <a:spcPts val="0"/>
              </a:spcAft>
              <a:buClr>
                <a:schemeClr val="dk1"/>
              </a:buClr>
              <a:buSzPts val="1100"/>
              <a:buFont typeface="Courier New"/>
              <a:buChar char="o"/>
            </a:pPr>
            <a:r>
              <a:rPr lang="en-US">
                <a:latin typeface="Times New Roman"/>
                <a:ea typeface="Times New Roman"/>
                <a:cs typeface="Times New Roman"/>
                <a:sym typeface="Times New Roman"/>
              </a:rPr>
              <a:t> Notate in the Penalty column</a:t>
            </a:r>
            <a:endParaRPr sz="1100"/>
          </a:p>
          <a:p>
            <a:pPr marL="914400" lvl="1" indent="-298450" algn="l" rtl="0">
              <a:lnSpc>
                <a:spcPct val="115000"/>
              </a:lnSpc>
              <a:spcBef>
                <a:spcPts val="0"/>
              </a:spcBef>
              <a:spcAft>
                <a:spcPts val="0"/>
              </a:spcAft>
              <a:buClr>
                <a:schemeClr val="dk1"/>
              </a:buClr>
              <a:buSzPts val="1100"/>
              <a:buFont typeface="Courier New"/>
              <a:buChar char="o"/>
            </a:pPr>
            <a:r>
              <a:rPr lang="en-US">
                <a:latin typeface="Times New Roman"/>
                <a:ea typeface="Times New Roman"/>
                <a:cs typeface="Times New Roman"/>
                <a:sym typeface="Times New Roman"/>
              </a:rPr>
              <a:t> See Ballot Return to complete</a:t>
            </a:r>
            <a:endParaRPr sz="1100"/>
          </a:p>
          <a:p>
            <a:pPr marL="0" lvl="0" indent="0" algn="l" rtl="0">
              <a:spcBef>
                <a:spcPts val="0"/>
              </a:spcBef>
              <a:spcAft>
                <a:spcPts val="0"/>
              </a:spcAft>
              <a:buNone/>
            </a:pPr>
            <a:endParaRPr/>
          </a:p>
        </p:txBody>
      </p:sp>
      <p:sp>
        <p:nvSpPr>
          <p:cNvPr id="195" name="Google Shape;1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en-US">
                <a:latin typeface="Times New Roman"/>
                <a:ea typeface="Times New Roman"/>
                <a:cs typeface="Times New Roman"/>
                <a:sym typeface="Times New Roman"/>
              </a:rPr>
              <a:t>Now that you have completed the ranking of the room, it is time to further educate the individual speakers.  </a:t>
            </a:r>
            <a:endParaRPr>
              <a:latin typeface="Times New Roman"/>
              <a:ea typeface="Times New Roman"/>
              <a:cs typeface="Times New Roman"/>
              <a:sym typeface="Times New Roman"/>
            </a:endParaRPr>
          </a:p>
          <a:p>
            <a:pPr marL="457200" lvl="0" indent="-304800" algn="l" rtl="0">
              <a:lnSpc>
                <a:spcPct val="115000"/>
              </a:lnSpc>
              <a:spcBef>
                <a:spcPts val="14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Complete any comments on your student ballots.</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Tell them what they did well </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and where they need improvement. </a:t>
            </a:r>
            <a:endParaRPr/>
          </a:p>
          <a:p>
            <a:pPr marL="0" lvl="0" indent="0" algn="l" rtl="0">
              <a:lnSpc>
                <a:spcPct val="115000"/>
              </a:lnSpc>
              <a:spcBef>
                <a:spcPts val="1400"/>
              </a:spcBef>
              <a:spcAft>
                <a:spcPts val="0"/>
              </a:spcAft>
              <a:buClr>
                <a:schemeClr val="dk1"/>
              </a:buClr>
              <a:buSzPts val="1100"/>
              <a:buFont typeface="Arial"/>
              <a:buNone/>
            </a:pPr>
            <a:r>
              <a:rPr lang="en-US">
                <a:latin typeface="Times New Roman"/>
                <a:ea typeface="Times New Roman"/>
                <a:cs typeface="Times New Roman"/>
                <a:sym typeface="Times New Roman"/>
              </a:rPr>
              <a:t>Please don't underestimate the impact this will have on each competitor. They really do crave constructive criticism to improve their skills.</a:t>
            </a:r>
            <a:endParaRPr>
              <a:latin typeface="Times New Roman"/>
              <a:ea typeface="Times New Roman"/>
              <a:cs typeface="Times New Roman"/>
              <a:sym typeface="Times New Roman"/>
            </a:endParaRPr>
          </a:p>
          <a:p>
            <a:pPr marL="457200" lvl="0" indent="-304800" algn="l" rtl="0">
              <a:lnSpc>
                <a:spcPct val="115000"/>
              </a:lnSpc>
              <a:spcBef>
                <a:spcPts val="14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At the bottom of the Student Ballot, circle the individual rank for each student. </a:t>
            </a:r>
            <a:endParaRPr/>
          </a:p>
          <a:p>
            <a:pPr marL="457200" lvl="0" indent="-304800" algn="l" rtl="0">
              <a:lnSpc>
                <a:spcPct val="115000"/>
              </a:lnSpc>
              <a:spcBef>
                <a:spcPts val="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While the Tabulation Ballot must have unique numbers for first through eighth place, each Student Ballot will be marked first through fourth, and for students ranking fifth through last place, you will circle the complete phrase, "5th and Below".</a:t>
            </a:r>
            <a:endParaRPr/>
          </a:p>
          <a:p>
            <a:pPr marL="457200" lvl="0" indent="-304800" algn="l" rtl="0">
              <a:lnSpc>
                <a:spcPct val="115000"/>
              </a:lnSpc>
              <a:spcBef>
                <a:spcPts val="0"/>
              </a:spcBef>
              <a:spcAft>
                <a:spcPts val="1400"/>
              </a:spcAft>
              <a:buClr>
                <a:schemeClr val="dk1"/>
              </a:buClr>
              <a:buSzPts val="1200"/>
              <a:buFont typeface="Noto Sans Symbols"/>
              <a:buChar char="➢"/>
            </a:pPr>
            <a:r>
              <a:rPr lang="en-US">
                <a:latin typeface="Times New Roman"/>
                <a:ea typeface="Times New Roman"/>
                <a:cs typeface="Times New Roman"/>
                <a:sym typeface="Times New Roman"/>
              </a:rPr>
              <a:t>Finally, give the students a reason for their ranking compared to others in the round. The students are looking for what they could do to move up a rank in your evaluation.  Your comments truly are valuable to them. </a:t>
            </a:r>
            <a:endParaRPr/>
          </a:p>
        </p:txBody>
      </p:sp>
      <p:sp>
        <p:nvSpPr>
          <p:cNvPr id="200" name="Google Shape;2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en-US" dirty="0">
                <a:latin typeface="Times New Roman"/>
                <a:ea typeface="Times New Roman"/>
                <a:cs typeface="Times New Roman"/>
                <a:sym typeface="Times New Roman"/>
              </a:rPr>
              <a:t>Here are a few final reminders to help you feel prepared:</a:t>
            </a:r>
            <a:endParaRPr dirty="0">
              <a:latin typeface="Times New Roman"/>
              <a:ea typeface="Times New Roman"/>
              <a:cs typeface="Times New Roman"/>
              <a:sym typeface="Times New Roman"/>
            </a:endParaRPr>
          </a:p>
          <a:p>
            <a:pPr marL="457200" lvl="0" indent="-304800" algn="l" rtl="0">
              <a:lnSpc>
                <a:spcPct val="115000"/>
              </a:lnSpc>
              <a:spcBef>
                <a:spcPts val="1400"/>
              </a:spcBef>
              <a:spcAft>
                <a:spcPts val="0"/>
              </a:spcAft>
              <a:buClr>
                <a:schemeClr val="dk1"/>
              </a:buClr>
              <a:buSzPts val="1200"/>
              <a:buFont typeface="Times New Roman"/>
              <a:buChar char="➢"/>
            </a:pPr>
            <a:r>
              <a:rPr lang="en-US" dirty="0">
                <a:latin typeface="Times New Roman"/>
                <a:ea typeface="Times New Roman"/>
                <a:cs typeface="Times New Roman"/>
                <a:sym typeface="Times New Roman"/>
              </a:rPr>
              <a:t>Read the Presentation</a:t>
            </a:r>
            <a:r>
              <a:rPr lang="en-US" dirty="0">
                <a:solidFill>
                  <a:srgbClr val="FF0000"/>
                </a:solidFill>
                <a:latin typeface="Times New Roman"/>
                <a:ea typeface="Times New Roman"/>
                <a:cs typeface="Times New Roman"/>
                <a:sym typeface="Times New Roman"/>
              </a:rPr>
              <a:t> </a:t>
            </a:r>
            <a:r>
              <a:rPr lang="en-US" dirty="0">
                <a:latin typeface="Times New Roman"/>
                <a:ea typeface="Times New Roman"/>
                <a:cs typeface="Times New Roman"/>
                <a:sym typeface="Times New Roman"/>
              </a:rPr>
              <a:t>rules on the back of your tabulation ballot before you begin judging.</a:t>
            </a:r>
            <a:endParaRPr dirty="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dirty="0">
                <a:latin typeface="Times New Roman"/>
                <a:ea typeface="Times New Roman"/>
                <a:cs typeface="Times New Roman"/>
                <a:sym typeface="Times New Roman"/>
              </a:rPr>
              <a:t>The numbers 1-5 are never added up or used by the tournament staff. They are for your evaluation purposes only. </a:t>
            </a:r>
            <a:endParaRPr dirty="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dirty="0">
                <a:latin typeface="Times New Roman"/>
                <a:ea typeface="Times New Roman"/>
                <a:cs typeface="Times New Roman"/>
                <a:sym typeface="Times New Roman"/>
              </a:rPr>
              <a:t>If there are penalties, allow Ballot Return to </a:t>
            </a:r>
            <a:r>
              <a:rPr lang="en-US" dirty="0" err="1">
                <a:latin typeface="Times New Roman"/>
                <a:ea typeface="Times New Roman"/>
                <a:cs typeface="Times New Roman"/>
                <a:sym typeface="Times New Roman"/>
              </a:rPr>
              <a:t>rerank</a:t>
            </a:r>
            <a:r>
              <a:rPr lang="en-US" dirty="0">
                <a:latin typeface="Times New Roman"/>
                <a:ea typeface="Times New Roman"/>
                <a:cs typeface="Times New Roman"/>
                <a:sym typeface="Times New Roman"/>
              </a:rPr>
              <a:t> before circling the final rankings.</a:t>
            </a:r>
            <a:endParaRPr dirty="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dirty="0">
                <a:latin typeface="Times New Roman"/>
                <a:ea typeface="Times New Roman"/>
                <a:cs typeface="Times New Roman"/>
                <a:sym typeface="Times New Roman"/>
              </a:rPr>
              <a:t>Once ballots are complete, take them to Ballot Return and wait as they review them.</a:t>
            </a:r>
            <a:endParaRPr strike="sngStrike" dirty="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dirty="0">
                <a:latin typeface="Times New Roman"/>
                <a:ea typeface="Times New Roman"/>
                <a:cs typeface="Times New Roman"/>
                <a:sym typeface="Times New Roman"/>
              </a:rPr>
              <a:t>Please do not confer with the other judges concerning speaker evaluation or content. Any questions should be directed to the Orientation staff who will be available to assist you when you return to the judge hospitality area. </a:t>
            </a:r>
            <a:endParaRPr dirty="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US" dirty="0">
                <a:latin typeface="Times New Roman"/>
                <a:ea typeface="Times New Roman"/>
                <a:cs typeface="Times New Roman"/>
                <a:sym typeface="Times New Roman"/>
              </a:rPr>
              <a:t>Have fun and know that you are serving in a vital education role for each student</a:t>
            </a:r>
            <a:r>
              <a:rPr lang="en-US">
                <a:latin typeface="Times New Roman"/>
                <a:ea typeface="Times New Roman"/>
                <a:cs typeface="Times New Roman"/>
                <a:sym typeface="Times New Roman"/>
              </a:rPr>
              <a:t>!  </a:t>
            </a:r>
            <a:endParaRPr dirty="0"/>
          </a:p>
        </p:txBody>
      </p:sp>
      <p:sp>
        <p:nvSpPr>
          <p:cNvPr id="205" name="Google Shape;2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en-US">
                <a:latin typeface="Times New Roman"/>
                <a:ea typeface="Times New Roman"/>
                <a:cs typeface="Times New Roman"/>
                <a:sym typeface="Times New Roman"/>
              </a:rPr>
              <a:t>Thank you for serving!</a:t>
            </a:r>
            <a:endParaRPr>
              <a:latin typeface="Times New Roman"/>
              <a:ea typeface="Times New Roman"/>
              <a:cs typeface="Times New Roman"/>
              <a:sym typeface="Times New Roman"/>
            </a:endParaRPr>
          </a:p>
          <a:p>
            <a:pPr marL="0" lvl="0" indent="0" algn="l" rtl="0">
              <a:spcBef>
                <a:spcPts val="1400"/>
              </a:spcBef>
              <a:spcAft>
                <a:spcPts val="0"/>
              </a:spcAft>
              <a:buNone/>
            </a:pPr>
            <a:endParaRPr/>
          </a:p>
        </p:txBody>
      </p:sp>
      <p:sp>
        <p:nvSpPr>
          <p:cNvPr id="210" name="Google Shape;21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Thank you for reading the Stoa Statement of Faith before considering an Apologetics ballot. Remember, if you agree with these statements please feel free to request an Apologetics ballot. If not, consider judging one of our other speech events.</a:t>
            </a:r>
            <a:endParaRPr>
              <a:latin typeface="Times New Roman"/>
              <a:ea typeface="Times New Roman"/>
              <a:cs typeface="Times New Roman"/>
              <a:sym typeface="Times New Roman"/>
            </a:endParaRPr>
          </a:p>
          <a:p>
            <a:pPr marL="0" lvl="0" indent="0" algn="l" rtl="0">
              <a:spcBef>
                <a:spcPts val="1400"/>
              </a:spcBef>
              <a:spcAft>
                <a:spcPts val="0"/>
              </a:spcAft>
              <a:buNone/>
            </a:pPr>
            <a:endParaRPr/>
          </a:p>
        </p:txBody>
      </p:sp>
      <p:sp>
        <p:nvSpPr>
          <p:cNvPr id="215" name="Google Shape;2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The greatest objection we hear from our judges is that they feel unqualified. Our response: </a:t>
            </a:r>
            <a:endParaRPr>
              <a:latin typeface="Times New Roman"/>
              <a:ea typeface="Times New Roman"/>
              <a:cs typeface="Times New Roman"/>
              <a:sym typeface="Times New Roman"/>
            </a:endParaRPr>
          </a:p>
          <a:p>
            <a:pPr marL="457200" lvl="0" indent="-298450" algn="l" rtl="0">
              <a:lnSpc>
                <a:spcPct val="115000"/>
              </a:lnSpc>
              <a:spcBef>
                <a:spcPts val="500"/>
              </a:spcBef>
              <a:spcAft>
                <a:spcPts val="0"/>
              </a:spcAft>
              <a:buClr>
                <a:schemeClr val="dk1"/>
              </a:buClr>
              <a:buSzPts val="1100"/>
              <a:buFont typeface="Noto Sans Symbols"/>
              <a:buChar char="➢"/>
            </a:pPr>
            <a:r>
              <a:rPr lang="en-US" b="1">
                <a:latin typeface="Times New Roman"/>
                <a:ea typeface="Times New Roman"/>
                <a:cs typeface="Times New Roman"/>
                <a:sym typeface="Times New Roman"/>
              </a:rPr>
              <a:t>You can do this!  </a:t>
            </a:r>
            <a:r>
              <a:rPr lang="en-US">
                <a:latin typeface="Times New Roman"/>
                <a:ea typeface="Times New Roman"/>
                <a:cs typeface="Times New Roman"/>
                <a:sym typeface="Times New Roman"/>
              </a:rPr>
              <a:t>This training, along with our ballots, is designed to give you the tools you need so you can be better prepared to judge.</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Please be responsive! As the audience for each of these competitors</a:t>
            </a:r>
            <a:r>
              <a:rPr lang="en-US">
                <a:solidFill>
                  <a:srgbClr val="FF0000"/>
                </a:solidFill>
                <a:latin typeface="Times New Roman"/>
                <a:ea typeface="Times New Roman"/>
                <a:cs typeface="Times New Roman"/>
                <a:sym typeface="Times New Roman"/>
              </a:rPr>
              <a:t>,</a:t>
            </a:r>
            <a:r>
              <a:rPr lang="en-US">
                <a:latin typeface="Times New Roman"/>
                <a:ea typeface="Times New Roman"/>
                <a:cs typeface="Times New Roman"/>
                <a:sym typeface="Times New Roman"/>
              </a:rPr>
              <a:t> you are a source of encouragement. Feel free to nod, smile, and laugh. The more you respond, the better they will perform!</a:t>
            </a:r>
            <a:endParaRPr sz="1100"/>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We do ask our judges to set aside any personal bias and expertise. While you may be an expert in a given field, please don’t judge a competitor's speech on your knowledge and understanding of a topic but on the research they present.</a:t>
            </a:r>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While we encourage you to be friendly and greet each competitor, there should be no discussion with speakers about their presentations. </a:t>
            </a:r>
            <a:endParaRPr sz="1100"/>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Multiple judges are likely to be in each room; however, judges should not consult with one another regarding student evaluation and ranking. We want the opinion of each individual, not a collaborative decision. </a:t>
            </a:r>
            <a:endParaRPr/>
          </a:p>
          <a:p>
            <a:pPr marL="0" lvl="0" indent="0" algn="l" rtl="0">
              <a:spcBef>
                <a:spcPts val="500"/>
              </a:spcBef>
              <a:spcAft>
                <a:spcPts val="0"/>
              </a:spcAft>
              <a:buNone/>
            </a:pPr>
            <a:endParaRPr/>
          </a:p>
        </p:txBody>
      </p:sp>
      <p:sp>
        <p:nvSpPr>
          <p:cNvPr id="96" name="Google Shape;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Please sit at the assigned judge table and remember to turn off your cell phone. If you require anything, tournament staff will assist with missing ballots, room issues, or any other needs.</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A Head Judge will be designated to supervise the digital timepiece in your room.</a:t>
            </a:r>
            <a:r>
              <a:rPr lang="en-US" strike="sngStrike">
                <a:latin typeface="Times New Roman"/>
                <a:ea typeface="Times New Roman"/>
                <a:cs typeface="Times New Roman"/>
                <a:sym typeface="Times New Roman"/>
              </a:rPr>
              <a:t> </a:t>
            </a:r>
            <a:endParaRPr sz="1100"/>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Since the competitors need to self-monitor their speaking time, please turn the room </a:t>
            </a:r>
            <a:r>
              <a:rPr lang="en-US" i="1">
                <a:latin typeface="Times New Roman"/>
                <a:ea typeface="Times New Roman"/>
                <a:cs typeface="Times New Roman"/>
                <a:sym typeface="Times New Roman"/>
              </a:rPr>
              <a:t>timepiece toward the competitor. </a:t>
            </a:r>
            <a:r>
              <a:rPr lang="en-US">
                <a:latin typeface="Times New Roman"/>
                <a:ea typeface="Times New Roman"/>
                <a:cs typeface="Times New Roman"/>
                <a:sym typeface="Times New Roman"/>
              </a:rPr>
              <a:t>Be sure the competitor can see it well. Further instructions for timing will be in the Room Administration document given to the Head Judge.</a:t>
            </a:r>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Be sure to wait for </a:t>
            </a:r>
            <a:r>
              <a:rPr lang="en-US" b="1">
                <a:latin typeface="Times New Roman"/>
                <a:ea typeface="Times New Roman"/>
                <a:cs typeface="Times New Roman"/>
                <a:sym typeface="Times New Roman"/>
              </a:rPr>
              <a:t>all</a:t>
            </a:r>
            <a:r>
              <a:rPr lang="en-US">
                <a:latin typeface="Times New Roman"/>
                <a:ea typeface="Times New Roman"/>
                <a:cs typeface="Times New Roman"/>
                <a:sym typeface="Times New Roman"/>
              </a:rPr>
              <a:t> judges before starting the round. If you are not sure how many judges are slated for that round, please verify with the tournament staff before hearing the first speech. </a:t>
            </a:r>
            <a:endParaRPr strike="sngStrike">
              <a:latin typeface="Times New Roman"/>
              <a:ea typeface="Times New Roman"/>
              <a:cs typeface="Times New Roman"/>
              <a:sym typeface="Times New Roman"/>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Stay in your room until every competitor has presented. Please take care of phone calls, visit the restrooms, or grab some water </a:t>
            </a:r>
            <a:r>
              <a:rPr lang="en-US" b="1">
                <a:latin typeface="Times New Roman"/>
                <a:ea typeface="Times New Roman"/>
                <a:cs typeface="Times New Roman"/>
                <a:sym typeface="Times New Roman"/>
              </a:rPr>
              <a:t>before</a:t>
            </a:r>
            <a:r>
              <a:rPr lang="en-US">
                <a:latin typeface="Times New Roman"/>
                <a:ea typeface="Times New Roman"/>
                <a:cs typeface="Times New Roman"/>
                <a:sym typeface="Times New Roman"/>
              </a:rPr>
              <a:t> getting to your room.</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Competitors may speak out of the order listed on your ranking sheet as they sometimes compete in multiple events (except for Extemp). If you wait for more than 15 minutes for a competitor to arrive, please contact a tournament staff member for assistance.</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Audience members may come and go between speakers.</a:t>
            </a:r>
            <a:endParaRPr sz="1100"/>
          </a:p>
          <a:p>
            <a:pPr marL="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And finally, trust your natural communication instincts. It's worth repeating, </a:t>
            </a:r>
            <a:r>
              <a:rPr lang="en-US" b="1">
                <a:latin typeface="Times New Roman"/>
                <a:ea typeface="Times New Roman"/>
                <a:cs typeface="Times New Roman"/>
                <a:sym typeface="Times New Roman"/>
              </a:rPr>
              <a:t>you really can do this!</a:t>
            </a:r>
            <a:endParaRPr>
              <a:latin typeface="Times New Roman"/>
              <a:ea typeface="Times New Roman"/>
              <a:cs typeface="Times New Roman"/>
              <a:sym typeface="Times New Roman"/>
            </a:endParaRPr>
          </a:p>
          <a:p>
            <a:pPr marL="0" lvl="0" indent="0" algn="l" rtl="0">
              <a:spcBef>
                <a:spcPts val="500"/>
              </a:spcBef>
              <a:spcAft>
                <a:spcPts val="0"/>
              </a:spcAft>
              <a:buNone/>
            </a:pPr>
            <a:endParaRPr/>
          </a:p>
        </p:txBody>
      </p:sp>
      <p:sp>
        <p:nvSpPr>
          <p:cNvPr id="101" name="Google Shape;1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Here are the Speech events that may be offered at a Stoa tournament to give you a better understanding of what you will be asked to judge. We will give you a brief overview of each of these categories, but please remember to read the Goal, Description, and the Presentation Rules on the back of your Tabulation Ballot for more details.</a:t>
            </a:r>
            <a:endParaRPr>
              <a:latin typeface="Times New Roman"/>
              <a:ea typeface="Times New Roman"/>
              <a:cs typeface="Times New Roman"/>
              <a:sym typeface="Times New Roman"/>
            </a:endParaRPr>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All events have a maximum time limit but there is no minimum time requirement.</a:t>
            </a:r>
            <a:endParaRPr/>
          </a:p>
          <a:p>
            <a:pPr marL="0" lvl="0" indent="0" algn="l" rtl="0">
              <a:spcBef>
                <a:spcPts val="500"/>
              </a:spcBef>
              <a:spcAft>
                <a:spcPts val="0"/>
              </a:spcAft>
              <a:buNone/>
            </a:pPr>
            <a:endParaRPr/>
          </a:p>
        </p:txBody>
      </p:sp>
      <p:sp>
        <p:nvSpPr>
          <p:cNvPr id="106" name="Google Shape;1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First, we have the Platform events. These events are probably what most people think of as public speaking.</a:t>
            </a:r>
            <a:endParaRPr>
              <a:latin typeface="Times New Roman"/>
              <a:ea typeface="Times New Roman"/>
              <a:cs typeface="Times New Roman"/>
              <a:sym typeface="Times New Roman"/>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All of these events are prepared speeches, written by the competitor.</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Each speech must be memorized.</a:t>
            </a:r>
            <a:endParaRPr sz="1100"/>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The purpose of the Platform speeches are to inform, entertain, persuade, expose, or inspire. Expository Speaking allows the use of visual aids.</a:t>
            </a:r>
            <a:endParaRPr/>
          </a:p>
          <a:p>
            <a:pPr marL="0" lvl="0" indent="0" algn="l" rtl="0">
              <a:spcBef>
                <a:spcPts val="500"/>
              </a:spcBef>
              <a:spcAft>
                <a:spcPts val="0"/>
              </a:spcAft>
              <a:buNone/>
            </a:pPr>
            <a:endParaRPr/>
          </a:p>
        </p:txBody>
      </p:sp>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14300" lvl="0" indent="-11430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Next we have the Interpretive Events.</a:t>
            </a:r>
            <a:endParaRPr>
              <a:latin typeface="Times New Roman"/>
              <a:ea typeface="Times New Roman"/>
              <a:cs typeface="Times New Roman"/>
              <a:sym typeface="Times New Roman"/>
            </a:endParaRPr>
          </a:p>
          <a:p>
            <a:pPr marL="228600" lvl="0" indent="0" algn="l" rtl="0">
              <a:lnSpc>
                <a:spcPct val="115000"/>
              </a:lnSpc>
              <a:spcBef>
                <a:spcPts val="500"/>
              </a:spcBef>
              <a:spcAft>
                <a:spcPts val="500"/>
              </a:spcAft>
              <a:buClr>
                <a:schemeClr val="dk1"/>
              </a:buClr>
              <a:buSzPts val="1100"/>
              <a:buFont typeface="Arial"/>
              <a:buNone/>
            </a:pPr>
            <a:r>
              <a:rPr lang="en-US">
                <a:latin typeface="Times New Roman"/>
                <a:ea typeface="Times New Roman"/>
                <a:cs typeface="Times New Roman"/>
                <a:sym typeface="Times New Roman"/>
              </a:rPr>
              <a:t>Using literature,</a:t>
            </a:r>
            <a:r>
              <a:rPr lang="en-US">
                <a:solidFill>
                  <a:srgbClr val="FF0000"/>
                </a:solidFill>
                <a:latin typeface="Times New Roman"/>
                <a:ea typeface="Times New Roman"/>
                <a:cs typeface="Times New Roman"/>
                <a:sym typeface="Times New Roman"/>
              </a:rPr>
              <a:t> </a:t>
            </a:r>
            <a:r>
              <a:rPr lang="en-US">
                <a:latin typeface="Times New Roman"/>
                <a:ea typeface="Times New Roman"/>
                <a:cs typeface="Times New Roman"/>
                <a:sym typeface="Times New Roman"/>
              </a:rPr>
              <a:t>competitors bring the story to life through creative use of voice and movement without the use of costumes or props.  </a:t>
            </a:r>
            <a:endParaRPr/>
          </a:p>
        </p:txBody>
      </p:sp>
      <p:sp>
        <p:nvSpPr>
          <p:cNvPr id="116" name="Google Shape;1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Using literary sources, all Interpretations create an original rendition of a selection.</a:t>
            </a:r>
            <a:r>
              <a:rPr lang="en-US">
                <a:solidFill>
                  <a:srgbClr val="FF0000"/>
                </a:solidFill>
                <a:latin typeface="Times New Roman"/>
                <a:ea typeface="Times New Roman"/>
                <a:cs typeface="Times New Roman"/>
                <a:sym typeface="Times New Roman"/>
              </a:rPr>
              <a:t> </a:t>
            </a:r>
            <a:endParaRPr/>
          </a:p>
          <a:p>
            <a:pPr marL="457200" lvl="0" indent="-304800" algn="l" rtl="0">
              <a:spcBef>
                <a:spcPts val="500"/>
              </a:spcBef>
              <a:spcAft>
                <a:spcPts val="0"/>
              </a:spcAft>
              <a:buClr>
                <a:schemeClr val="dk1"/>
              </a:buClr>
              <a:buSzPts val="1200"/>
              <a:buFont typeface="Times New Roman"/>
              <a:buChar char="➢"/>
            </a:pPr>
            <a:r>
              <a:rPr lang="en-US">
                <a:highlight>
                  <a:srgbClr val="FFFFFF"/>
                </a:highlight>
                <a:latin typeface="Times New Roman"/>
                <a:ea typeface="Times New Roman"/>
                <a:cs typeface="Times New Roman"/>
                <a:sym typeface="Times New Roman"/>
              </a:rPr>
              <a:t>Dramatic, Humorous, and Duo interpretations must be plot-based literature.   </a:t>
            </a:r>
            <a:endParaRPr>
              <a:latin typeface="Times New Roman"/>
              <a:ea typeface="Times New Roman"/>
              <a:cs typeface="Times New Roman"/>
              <a:sym typeface="Times New Roman"/>
            </a:endParaRPr>
          </a:p>
          <a:p>
            <a:pPr marL="457200" lvl="0" indent="-304800" algn="l" rtl="0">
              <a:lnSpc>
                <a:spcPct val="115000"/>
              </a:lnSpc>
              <a:spcBef>
                <a:spcPts val="500"/>
              </a:spcBef>
              <a:spcAft>
                <a:spcPts val="0"/>
              </a:spcAft>
              <a:buClr>
                <a:schemeClr val="dk1"/>
              </a:buClr>
              <a:buSzPts val="1200"/>
              <a:buFont typeface="Noto Sans Symbols"/>
              <a:buChar char="➢"/>
            </a:pPr>
            <a:r>
              <a:rPr lang="en-US">
                <a:latin typeface="Times New Roman"/>
                <a:ea typeface="Times New Roman"/>
                <a:cs typeface="Times New Roman"/>
                <a:sym typeface="Times New Roman"/>
              </a:rPr>
              <a:t>In Dramatic, Humorous, and Duo Interpretations, competitors focus on plot and character development, portraying a realistic journey of one or more characters with a diversity of emotion.</a:t>
            </a:r>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In Humorous, competitors focus on conveying a story humorously, but the presentation should not be stand-up comedy.</a:t>
            </a:r>
            <a:endParaRPr sz="1100"/>
          </a:p>
          <a:p>
            <a:pPr marL="457200" lvl="0" indent="-304800" algn="l" rtl="0">
              <a:lnSpc>
                <a:spcPct val="115000"/>
              </a:lnSpc>
              <a:spcBef>
                <a:spcPts val="500"/>
              </a:spcBef>
              <a:spcAft>
                <a:spcPts val="0"/>
              </a:spcAft>
              <a:buClr>
                <a:schemeClr val="dk1"/>
              </a:buClr>
              <a:buSzPts val="1200"/>
              <a:buFont typeface="Times New Roman"/>
              <a:buChar char="➢"/>
            </a:pPr>
            <a:r>
              <a:rPr lang="en-US">
                <a:latin typeface="Times New Roman"/>
                <a:ea typeface="Times New Roman"/>
                <a:cs typeface="Times New Roman"/>
                <a:sym typeface="Times New Roman"/>
              </a:rPr>
              <a:t>In Dramatic, competitors focus on presenting a story that is serious in nature which captivates and moves the audience.</a:t>
            </a:r>
            <a:endParaRPr>
              <a:latin typeface="Times New Roman"/>
              <a:ea typeface="Times New Roman"/>
              <a:cs typeface="Times New Roman"/>
              <a:sym typeface="Times New Roman"/>
            </a:endParaRPr>
          </a:p>
          <a:p>
            <a:pPr marL="457200" lvl="0" indent="-304800" algn="l" rtl="0">
              <a:lnSpc>
                <a:spcPct val="115000"/>
              </a:lnSpc>
              <a:spcBef>
                <a:spcPts val="500"/>
              </a:spcBef>
              <a:spcAft>
                <a:spcPts val="0"/>
              </a:spcAft>
              <a:buClr>
                <a:schemeClr val="dk1"/>
              </a:buClr>
              <a:buSzPts val="1200"/>
              <a:buFont typeface="Times New Roman"/>
              <a:buChar char="➢"/>
            </a:pPr>
            <a:r>
              <a:rPr lang="en-US">
                <a:latin typeface="Times New Roman"/>
                <a:ea typeface="Times New Roman"/>
                <a:cs typeface="Times New Roman"/>
                <a:sym typeface="Times New Roman"/>
              </a:rPr>
              <a:t>A Duo interpretation will showcase two students delivering one story which may reflect a wide range of topics and/or emotions.  It can also be created using multiple literary sources.</a:t>
            </a:r>
            <a:endParaRPr>
              <a:latin typeface="Times New Roman"/>
              <a:ea typeface="Times New Roman"/>
              <a:cs typeface="Times New Roman"/>
              <a:sym typeface="Times New Roman"/>
            </a:endParaRPr>
          </a:p>
          <a:p>
            <a:pPr marL="457200" lvl="0" indent="-298450" algn="l" rtl="0">
              <a:lnSpc>
                <a:spcPct val="115000"/>
              </a:lnSpc>
              <a:spcBef>
                <a:spcPts val="500"/>
              </a:spcBef>
              <a:spcAft>
                <a:spcPts val="500"/>
              </a:spcAft>
              <a:buClr>
                <a:schemeClr val="dk1"/>
              </a:buClr>
              <a:buSzPts val="1100"/>
              <a:buFont typeface="Noto Sans Symbols"/>
              <a:buChar char="➢"/>
            </a:pPr>
            <a:r>
              <a:rPr lang="en-US">
                <a:latin typeface="Times New Roman"/>
                <a:ea typeface="Times New Roman"/>
                <a:cs typeface="Times New Roman"/>
                <a:sym typeface="Times New Roman"/>
              </a:rPr>
              <a:t>An Open Interpretation can be a monologue, a story, a poem, or an original work written by the student, and may reflect a wide range of topics and/or emotions. </a:t>
            </a:r>
            <a:endParaRPr/>
          </a:p>
        </p:txBody>
      </p:sp>
      <p:sp>
        <p:nvSpPr>
          <p:cNvPr id="121" name="Google Shape;1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0" algn="l" rtl="0">
              <a:lnSpc>
                <a:spcPct val="115000"/>
              </a:lnSpc>
              <a:spcBef>
                <a:spcPts val="500"/>
              </a:spcBef>
              <a:spcAft>
                <a:spcPts val="0"/>
              </a:spcAft>
              <a:buClr>
                <a:schemeClr val="dk1"/>
              </a:buClr>
              <a:buSzPts val="1100"/>
              <a:buFont typeface="Arial"/>
              <a:buNone/>
            </a:pPr>
            <a:r>
              <a:rPr lang="en-US">
                <a:latin typeface="Times New Roman"/>
                <a:ea typeface="Times New Roman"/>
                <a:cs typeface="Times New Roman"/>
                <a:sym typeface="Times New Roman"/>
              </a:rPr>
              <a:t>You may judge a Limited Preparation event. In these events, competitors get a limited time to prepare a speech on a topic that is given to them at the beginning of each round. </a:t>
            </a:r>
            <a:endParaRPr>
              <a:latin typeface="Times New Roman"/>
              <a:ea typeface="Times New Roman"/>
              <a:cs typeface="Times New Roman"/>
              <a:sym typeface="Times New Roman"/>
            </a:endParaRPr>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These speeches must be prepared during the prep time.</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The judges will be provided a copy of the topics or questions.</a:t>
            </a:r>
            <a:endParaRPr sz="1100"/>
          </a:p>
          <a:p>
            <a:pPr marL="457200" lvl="0" indent="-298450" algn="l" rtl="0">
              <a:lnSpc>
                <a:spcPct val="115000"/>
              </a:lnSpc>
              <a:spcBef>
                <a:spcPts val="500"/>
              </a:spcBef>
              <a:spcAft>
                <a:spcPts val="0"/>
              </a:spcAft>
              <a:buClr>
                <a:schemeClr val="dk1"/>
              </a:buClr>
              <a:buSzPts val="1100"/>
              <a:buFont typeface="Noto Sans Symbols"/>
              <a:buChar char="➢"/>
            </a:pPr>
            <a:r>
              <a:rPr lang="en-US">
                <a:latin typeface="Times New Roman"/>
                <a:ea typeface="Times New Roman"/>
                <a:cs typeface="Times New Roman"/>
                <a:sym typeface="Times New Roman"/>
              </a:rPr>
              <a:t>Prep time and speaking time varies for each event. Please see the event rules.</a:t>
            </a:r>
            <a:endParaRPr sz="1100"/>
          </a:p>
          <a:p>
            <a:pPr marL="457200" lvl="0" indent="-304800" algn="l" rtl="0">
              <a:lnSpc>
                <a:spcPct val="115000"/>
              </a:lnSpc>
              <a:spcBef>
                <a:spcPts val="500"/>
              </a:spcBef>
              <a:spcAft>
                <a:spcPts val="500"/>
              </a:spcAft>
              <a:buClr>
                <a:schemeClr val="dk1"/>
              </a:buClr>
              <a:buSzPts val="1200"/>
              <a:buFont typeface="Noto Sans Symbols"/>
              <a:buChar char="➢"/>
            </a:pPr>
            <a:r>
              <a:rPr lang="en-US">
                <a:latin typeface="Times New Roman"/>
                <a:ea typeface="Times New Roman"/>
                <a:cs typeface="Times New Roman"/>
                <a:sym typeface="Times New Roman"/>
              </a:rPr>
              <a:t>The Limited Prep Events will include Apologetics, Extemporaneous Speaking, Impromptu, and Mars Hill. </a:t>
            </a:r>
            <a:endParaRPr>
              <a:latin typeface="Times New Roman"/>
              <a:ea typeface="Times New Roman"/>
              <a:cs typeface="Times New Roman"/>
              <a:sym typeface="Times New Roman"/>
            </a:endParaRPr>
          </a:p>
        </p:txBody>
      </p:sp>
      <p:sp>
        <p:nvSpPr>
          <p:cNvPr id="126" name="Google Shape;1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0"/>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2"/>
          <p:cNvPicPr preferRelativeResize="0"/>
          <p:nvPr/>
        </p:nvPicPr>
        <p:blipFill rotWithShape="1">
          <a:blip r:embed="rId3">
            <a:alphaModFix/>
          </a:blip>
          <a:srcRect/>
          <a:stretch/>
        </p:blipFill>
        <p:spPr>
          <a:xfrm>
            <a:off x="2467" y="0"/>
            <a:ext cx="12187066" cy="6858000"/>
          </a:xfrm>
          <a:prstGeom prst="rect">
            <a:avLst/>
          </a:prstGeom>
          <a:noFill/>
          <a:ln>
            <a:noFill/>
          </a:ln>
        </p:spPr>
      </p:pic>
      <p:pic>
        <p:nvPicPr>
          <p:cNvPr id="145" name="Google Shape;145;p12"/>
          <p:cNvPicPr preferRelativeResize="0"/>
          <p:nvPr/>
        </p:nvPicPr>
        <p:blipFill rotWithShape="1">
          <a:blip r:embed="rId4">
            <a:alphaModFix/>
          </a:blip>
          <a:srcRect/>
          <a:stretch/>
        </p:blipFill>
        <p:spPr>
          <a:xfrm>
            <a:off x="6958611" y="2840853"/>
            <a:ext cx="4245625" cy="3727346"/>
          </a:xfrm>
          <a:prstGeom prst="rect">
            <a:avLst/>
          </a:prstGeom>
          <a:noFill/>
          <a:ln>
            <a:noFill/>
          </a:ln>
        </p:spPr>
      </p:pic>
      <p:sp>
        <p:nvSpPr>
          <p:cNvPr id="146" name="Google Shape;146;p12"/>
          <p:cNvSpPr txBox="1"/>
          <p:nvPr/>
        </p:nvSpPr>
        <p:spPr>
          <a:xfrm>
            <a:off x="941033" y="3364637"/>
            <a:ext cx="5397623" cy="29378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0" i="0" u="none" strike="noStrike" cap="none">
                <a:solidFill>
                  <a:schemeClr val="lt1"/>
                </a:solidFill>
                <a:latin typeface="Arvo"/>
                <a:ea typeface="Arvo"/>
                <a:cs typeface="Arvo"/>
                <a:sym typeface="Arvo"/>
              </a:rPr>
              <a:t>• Select and analyze literature.</a:t>
            </a:r>
            <a:endParaRPr/>
          </a:p>
          <a:p>
            <a:pPr marL="0" marR="0" lvl="0" indent="0" algn="l" rtl="0">
              <a:lnSpc>
                <a:spcPct val="150000"/>
              </a:lnSpc>
              <a:spcBef>
                <a:spcPts val="0"/>
              </a:spcBef>
              <a:spcAft>
                <a:spcPts val="0"/>
              </a:spcAft>
              <a:buNone/>
            </a:pPr>
            <a:r>
              <a:rPr lang="en-US" sz="2400" b="0" i="0" u="none" strike="noStrike" cap="none">
                <a:solidFill>
                  <a:schemeClr val="lt1"/>
                </a:solidFill>
                <a:latin typeface="Arvo"/>
                <a:ea typeface="Arvo"/>
                <a:cs typeface="Arvo"/>
                <a:sym typeface="Arvo"/>
              </a:rPr>
              <a:t>• Bring to life through:</a:t>
            </a:r>
            <a:endParaRPr/>
          </a:p>
          <a:p>
            <a:pPr marL="457200" marR="0" lvl="1" indent="0" algn="l" rtl="0">
              <a:lnSpc>
                <a:spcPct val="150000"/>
              </a:lnSpc>
              <a:spcBef>
                <a:spcPts val="0"/>
              </a:spcBef>
              <a:spcAft>
                <a:spcPts val="0"/>
              </a:spcAft>
              <a:buNone/>
            </a:pPr>
            <a:r>
              <a:rPr lang="en-US" sz="1800" b="1" i="0" u="none" strike="noStrike" cap="none">
                <a:solidFill>
                  <a:schemeClr val="lt1"/>
                </a:solidFill>
                <a:latin typeface="Open Sans"/>
                <a:ea typeface="Open Sans"/>
                <a:cs typeface="Open Sans"/>
                <a:sym typeface="Open Sans"/>
              </a:rPr>
              <a:t>  </a:t>
            </a:r>
            <a:r>
              <a:rPr lang="en-US" sz="1800" b="1" i="0" u="none" strike="noStrike" cap="none">
                <a:solidFill>
                  <a:srgbClr val="B9CCDE"/>
                </a:solidFill>
                <a:latin typeface="Open Sans"/>
                <a:ea typeface="Open Sans"/>
                <a:cs typeface="Open Sans"/>
                <a:sym typeface="Open Sans"/>
              </a:rPr>
              <a:t>• voice</a:t>
            </a:r>
            <a:endParaRPr/>
          </a:p>
          <a:p>
            <a:pPr marL="457200" marR="0" lvl="1" indent="0" algn="l" rtl="0">
              <a:lnSpc>
                <a:spcPct val="150000"/>
              </a:lnSpc>
              <a:spcBef>
                <a:spcPts val="0"/>
              </a:spcBef>
              <a:spcAft>
                <a:spcPts val="0"/>
              </a:spcAft>
              <a:buNone/>
            </a:pPr>
            <a:r>
              <a:rPr lang="en-US" sz="1800" b="1" i="0" u="none" strike="noStrike" cap="none">
                <a:solidFill>
                  <a:srgbClr val="B9CCDE"/>
                </a:solidFill>
                <a:latin typeface="Open Sans"/>
                <a:ea typeface="Open Sans"/>
                <a:cs typeface="Open Sans"/>
                <a:sym typeface="Open Sans"/>
              </a:rPr>
              <a:t>  • movement</a:t>
            </a:r>
            <a:endParaRPr/>
          </a:p>
          <a:p>
            <a:pPr marL="457200" marR="0" lvl="1" indent="0" algn="l" rtl="0">
              <a:lnSpc>
                <a:spcPct val="150000"/>
              </a:lnSpc>
              <a:spcBef>
                <a:spcPts val="0"/>
              </a:spcBef>
              <a:spcAft>
                <a:spcPts val="0"/>
              </a:spcAft>
              <a:buNone/>
            </a:pPr>
            <a:r>
              <a:rPr lang="en-US" sz="1800" b="1" i="0" u="none" strike="noStrike" cap="none">
                <a:solidFill>
                  <a:srgbClr val="B9CCDE"/>
                </a:solidFill>
                <a:latin typeface="Open Sans"/>
                <a:ea typeface="Open Sans"/>
                <a:cs typeface="Open Sans"/>
                <a:sym typeface="Open Sans"/>
              </a:rPr>
              <a:t>  • facial expression</a:t>
            </a:r>
            <a:endParaRPr sz="2400" b="0" i="0" u="none" strike="noStrike" cap="none">
              <a:solidFill>
                <a:schemeClr val="lt1"/>
              </a:solidFill>
              <a:latin typeface="Arvo"/>
              <a:ea typeface="Arvo"/>
              <a:cs typeface="Arvo"/>
              <a:sym typeface="Arvo"/>
            </a:endParaRPr>
          </a:p>
          <a:p>
            <a:pPr marL="0" marR="0" lvl="0" indent="0" algn="l" rtl="0">
              <a:lnSpc>
                <a:spcPct val="150000"/>
              </a:lnSpc>
              <a:spcBef>
                <a:spcPts val="0"/>
              </a:spcBef>
              <a:spcAft>
                <a:spcPts val="0"/>
              </a:spcAft>
              <a:buNone/>
            </a:pPr>
            <a:r>
              <a:rPr lang="en-US" sz="2400" b="0" i="0" u="none" strike="noStrike" cap="none">
                <a:solidFill>
                  <a:schemeClr val="lt1"/>
                </a:solidFill>
                <a:latin typeface="Arvo"/>
                <a:ea typeface="Arvo"/>
                <a:cs typeface="Arvo"/>
                <a:sym typeface="Arvo"/>
              </a:rPr>
              <a:t>• Props fit inside lidded box.</a:t>
            </a:r>
            <a:endParaRPr/>
          </a:p>
        </p:txBody>
      </p:sp>
      <p:sp>
        <p:nvSpPr>
          <p:cNvPr id="147" name="Google Shape;147;p12"/>
          <p:cNvSpPr txBox="1"/>
          <p:nvPr/>
        </p:nvSpPr>
        <p:spPr>
          <a:xfrm>
            <a:off x="5033640" y="2130640"/>
            <a:ext cx="241472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chemeClr val="lt1"/>
                </a:solidFill>
                <a:latin typeface="Georgia"/>
                <a:ea typeface="Georgia"/>
                <a:cs typeface="Georgia"/>
                <a:sym typeface="Georgia"/>
              </a:rPr>
              <a:t>Interp in a Box</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3"/>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4"/>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5"/>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6"/>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7"/>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8"/>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9"/>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0"/>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1"/>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2"/>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3"/>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4"/>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5"/>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6"/>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5"/>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6"/>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7"/>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8"/>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9"/>
          <p:cNvPicPr preferRelativeResize="0"/>
          <p:nvPr/>
        </p:nvPicPr>
        <p:blipFill rotWithShape="1">
          <a:blip r:embed="rId3">
            <a:alphaModFix/>
          </a:blip>
          <a:srcRect/>
          <a:stretch/>
        </p:blipFill>
        <p:spPr>
          <a:xfrm>
            <a:off x="2467" y="0"/>
            <a:ext cx="12187066"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2647</Words>
  <Application>Microsoft Macintosh PowerPoint</Application>
  <PresentationFormat>Widescreen</PresentationFormat>
  <Paragraphs>131</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Open Sans</vt:lpstr>
      <vt:lpstr>Times New Roman</vt:lpstr>
      <vt:lpstr>Georgia</vt:lpstr>
      <vt:lpstr>Calibri</vt:lpstr>
      <vt:lpstr>Noto Sans Symbols</vt:lpstr>
      <vt:lpstr>Courier New</vt:lpstr>
      <vt:lpstr>Arvo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Herche</dc:creator>
  <cp:lastModifiedBy>Susan Danielson</cp:lastModifiedBy>
  <cp:revision>1</cp:revision>
  <dcterms:created xsi:type="dcterms:W3CDTF">2023-07-25T19:09:09Z</dcterms:created>
  <dcterms:modified xsi:type="dcterms:W3CDTF">2023-08-24T00:21:49Z</dcterms:modified>
</cp:coreProperties>
</file>